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47D"/>
    <a:srgbClr val="006666"/>
    <a:srgbClr val="006699"/>
    <a:srgbClr val="800000"/>
    <a:srgbClr val="99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06" d="100"/>
          <a:sy n="106" d="100"/>
        </p:scale>
        <p:origin x="162"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26760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46559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48227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63947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FE5C39-683F-4762-86FC-1AC9EF7914E7}"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15084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FE5C39-683F-4762-86FC-1AC9EF7914E7}"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417169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FE5C39-683F-4762-86FC-1AC9EF7914E7}" type="datetimeFigureOut">
              <a:rPr lang="en-GB" smtClean="0"/>
              <a:t>28/03/2020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83099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FE5C39-683F-4762-86FC-1AC9EF7914E7}" type="datetimeFigureOut">
              <a:rPr lang="en-GB" smtClean="0"/>
              <a:t>28/03/2020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55216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E5C39-683F-4762-86FC-1AC9EF7914E7}" type="datetimeFigureOut">
              <a:rPr lang="en-GB" smtClean="0"/>
              <a:t>28/03/2020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19146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E5C39-683F-4762-86FC-1AC9EF7914E7}"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25475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E5C39-683F-4762-86FC-1AC9EF7914E7}"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75935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E5C39-683F-4762-86FC-1AC9EF7914E7}" type="datetimeFigureOut">
              <a:rPr lang="en-GB" smtClean="0"/>
              <a:t>28/03/2020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EE2E6-6B36-4E9C-83E1-7ADBE963C0FF}" type="slidenum">
              <a:rPr lang="en-GB" smtClean="0"/>
              <a:t>‹#›</a:t>
            </a:fld>
            <a:endParaRPr lang="en-GB"/>
          </a:p>
        </p:txBody>
      </p:sp>
      <p:sp>
        <p:nvSpPr>
          <p:cNvPr id="9" name="Rectangle 8"/>
          <p:cNvSpPr/>
          <p:nvPr userDrawn="1"/>
        </p:nvSpPr>
        <p:spPr>
          <a:xfrm>
            <a:off x="0" y="36195"/>
            <a:ext cx="12120880" cy="6721475"/>
          </a:xfrm>
          <a:prstGeom prst="rect">
            <a:avLst/>
          </a:prstGeom>
          <a:noFill/>
          <a:ln w="190500">
            <a:solidFill>
              <a:srgbClr val="1D6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5400000" flipV="1">
            <a:off x="-3289621" y="3032202"/>
            <a:ext cx="6721481" cy="729466"/>
          </a:xfrm>
          <a:prstGeom prst="rect">
            <a:avLst/>
          </a:prstGeom>
          <a:ln>
            <a:noFill/>
          </a:ln>
          <a:effectLst>
            <a:softEdge rad="112500"/>
          </a:effectLst>
        </p:spPr>
      </p:pic>
    </p:spTree>
    <p:extLst>
      <p:ext uri="{BB962C8B-B14F-4D97-AF65-F5344CB8AC3E}">
        <p14:creationId xmlns:p14="http://schemas.microsoft.com/office/powerpoint/2010/main" val="266362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 y="187643"/>
            <a:ext cx="11917680" cy="482917"/>
          </a:xfrm>
        </p:spPr>
        <p:txBody>
          <a:bodyPr>
            <a:normAutofit/>
          </a:bodyPr>
          <a:lstStyle/>
          <a:p>
            <a:r>
              <a:rPr lang="sl-SI" sz="2000" dirty="0" smtClean="0">
                <a:solidFill>
                  <a:srgbClr val="006699"/>
                </a:solidFill>
                <a:latin typeface="Arial Narrow" panose="020B0606020202030204" pitchFamily="34" charset="0"/>
              </a:rPr>
              <a:t>KNJIGA O POŠTENEM ŠPORTU</a:t>
            </a:r>
            <a:endParaRPr lang="en-GB" sz="2000" dirty="0">
              <a:solidFill>
                <a:srgbClr val="006699"/>
              </a:solidFill>
              <a:latin typeface="Arial Narrow" panose="020B0606020202030204" pitchFamily="34" charset="0"/>
            </a:endParaRPr>
          </a:p>
        </p:txBody>
      </p:sp>
      <p:sp>
        <p:nvSpPr>
          <p:cNvPr id="5" name="TextBox 4"/>
          <p:cNvSpPr txBox="1"/>
          <p:nvPr/>
        </p:nvSpPr>
        <p:spPr>
          <a:xfrm>
            <a:off x="81280" y="670560"/>
            <a:ext cx="11917680" cy="1508105"/>
          </a:xfrm>
          <a:prstGeom prst="rect">
            <a:avLst/>
          </a:prstGeom>
          <a:noFill/>
        </p:spPr>
        <p:txBody>
          <a:bodyPr wrap="square" rtlCol="0">
            <a:spAutoFit/>
          </a:bodyPr>
          <a:lstStyle/>
          <a:p>
            <a:pPr algn="ctr"/>
            <a:r>
              <a:rPr lang="sl-SI" sz="5400" b="1" dirty="0" smtClean="0">
                <a:solidFill>
                  <a:srgbClr val="C00000"/>
                </a:solidFill>
                <a:effectLst>
                  <a:outerShdw blurRad="50800" dist="38100" dir="2700000" algn="tl" rotWithShape="0">
                    <a:prstClr val="black">
                      <a:alpha val="40000"/>
                    </a:prstClr>
                  </a:outerShdw>
                </a:effectLst>
                <a:latin typeface="Comic Sans MS" panose="030F0702030302020204" pitchFamily="66" charset="0"/>
              </a:rPr>
              <a:t>GAMSEK MIHA</a:t>
            </a:r>
          </a:p>
          <a:p>
            <a:pPr algn="ctr"/>
            <a:endParaRPr lang="sl-SI" sz="1000" b="1" dirty="0" smtClean="0">
              <a:solidFill>
                <a:srgbClr val="006699"/>
              </a:solidFill>
              <a:effectLst>
                <a:outerShdw blurRad="50800" dist="38100" dir="2700000" algn="tl" rotWithShape="0">
                  <a:prstClr val="black">
                    <a:alpha val="40000"/>
                  </a:prstClr>
                </a:outerShdw>
              </a:effectLst>
              <a:latin typeface="Comic Sans MS" panose="030F0702030302020204" pitchFamily="66" charset="0"/>
            </a:endParaRPr>
          </a:p>
          <a:p>
            <a:pPr algn="ctr"/>
            <a:r>
              <a:rPr lang="sl-SI" sz="2800" b="1" dirty="0" smtClean="0">
                <a:solidFill>
                  <a:srgbClr val="006699"/>
                </a:solidFill>
                <a:effectLst>
                  <a:outerShdw blurRad="50800" dist="38100" dir="2700000" algn="tl" rotWithShape="0">
                    <a:prstClr val="black">
                      <a:alpha val="40000"/>
                    </a:prstClr>
                  </a:outerShdw>
                </a:effectLst>
                <a:latin typeface="Comic Sans MS" panose="030F0702030302020204" pitchFamily="66" charset="0"/>
              </a:rPr>
              <a:t>IN PRVO TEKMOVANJE</a:t>
            </a:r>
            <a:endParaRPr lang="en-GB" sz="2800" b="1" dirty="0">
              <a:solidFill>
                <a:srgbClr val="006699"/>
              </a:solidFill>
              <a:effectLst>
                <a:outerShdw blurRad="50800" dist="38100" dir="2700000" algn="tl" rotWithShape="0">
                  <a:prstClr val="black">
                    <a:alpha val="40000"/>
                  </a:prstClr>
                </a:outerShdw>
              </a:effectLst>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99090" y="2352420"/>
            <a:ext cx="4682058" cy="3774871"/>
          </a:xfrm>
          <a:prstGeom prst="rect">
            <a:avLst/>
          </a:prstGeom>
          <a:ln>
            <a:noFill/>
          </a:ln>
          <a:effectLst>
            <a:softEdge rad="112500"/>
          </a:effectLst>
        </p:spPr>
      </p:pic>
      <p:sp>
        <p:nvSpPr>
          <p:cNvPr id="4" name="TextBox 3"/>
          <p:cNvSpPr txBox="1"/>
          <p:nvPr/>
        </p:nvSpPr>
        <p:spPr>
          <a:xfrm>
            <a:off x="3823855" y="6209607"/>
            <a:ext cx="4557293" cy="307777"/>
          </a:xfrm>
          <a:prstGeom prst="rect">
            <a:avLst/>
          </a:prstGeom>
          <a:noFill/>
        </p:spPr>
        <p:txBody>
          <a:bodyPr wrap="square" rtlCol="0">
            <a:spAutoFit/>
          </a:bodyPr>
          <a:lstStyle/>
          <a:p>
            <a:pPr algn="ctr"/>
            <a:r>
              <a:rPr lang="sl-SI" sz="1400"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Maja Smrdu – Nina Makuc – Tanja Kajtna</a:t>
            </a:r>
            <a:endParaRPr lang="en-GB" sz="1400"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1671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693" y="2760657"/>
            <a:ext cx="5581446" cy="3734930"/>
          </a:xfrm>
        </p:spPr>
        <p:txBody>
          <a:bodyPr>
            <a:noAutofit/>
          </a:bodyPr>
          <a:lstStyle/>
          <a:p>
            <a:r>
              <a:rPr lang="sl-SI" sz="2400" dirty="0"/>
              <a:t>MALI GAMSI SO SE VESELILI USPEHOV IN PRVIH IZKUŠENJ NA VELIKI TEKMI. </a:t>
            </a:r>
            <a:r>
              <a:rPr lang="sl-SI" sz="2400" dirty="0" smtClean="0"/>
              <a:t/>
            </a:r>
            <a:br>
              <a:rPr lang="sl-SI" sz="2400" dirty="0" smtClean="0"/>
            </a:br>
            <a:r>
              <a:rPr lang="sl-SI" sz="2400" dirty="0"/>
              <a:t/>
            </a:r>
            <a:br>
              <a:rPr lang="sl-SI" sz="2400" dirty="0"/>
            </a:br>
            <a:r>
              <a:rPr lang="sl-SI" sz="2400" dirty="0" smtClean="0"/>
              <a:t>GAMSEK </a:t>
            </a:r>
            <a:r>
              <a:rPr lang="sl-SI" sz="2400" dirty="0"/>
              <a:t>MIHA JE BIL PRESREČEN, DA JE POLEG ZLATE MEDALJE DOBIL ŠE VELIKO VEČJE DARILO - NOVEGA PRIJATELJA, GAMSKA PETRA. OD TEDAJ NAPREJ STA SE VEDNO SKUPAJ PODILA PO VISOKOGORSKIH PAŠNIKIH,  MED RUŠEVJEM IN PO SKALNATIH POBOČJIH. </a:t>
            </a:r>
            <a:r>
              <a:rPr lang="sl-SI" sz="2400" dirty="0" smtClean="0"/>
              <a:t/>
            </a:r>
            <a:br>
              <a:rPr lang="sl-SI" sz="2400" dirty="0" smtClean="0"/>
            </a:br>
            <a:r>
              <a:rPr lang="sl-SI" sz="2400" dirty="0"/>
              <a:t/>
            </a:r>
            <a:br>
              <a:rPr lang="sl-SI" sz="2400" dirty="0"/>
            </a:br>
            <a:r>
              <a:rPr lang="sl-SI" sz="2400" dirty="0" smtClean="0"/>
              <a:t>TOMAŽA</a:t>
            </a:r>
            <a:r>
              <a:rPr lang="sl-SI" sz="2400" dirty="0"/>
              <a:t>, KI SE JE ŠE VEDNO UKVARJAL S TEKOM, PA SO SE OSTALI GAMSKI BOLJ IZOGIBALI IN SE NISO ŽELELI DRUŽIT Z NJIM. </a:t>
            </a:r>
            <a:r>
              <a:rPr lang="sl-SI" sz="2400" dirty="0" smtClean="0"/>
              <a:t/>
            </a:r>
            <a:br>
              <a:rPr lang="sl-SI" sz="2400" dirty="0" smtClean="0"/>
            </a:br>
            <a:r>
              <a:rPr lang="sl-SI" sz="2400" dirty="0"/>
              <a:t/>
            </a:r>
            <a:br>
              <a:rPr lang="sl-SI" sz="2400" dirty="0"/>
            </a:br>
            <a:r>
              <a:rPr lang="sl-SI" sz="2400" dirty="0" smtClean="0"/>
              <a:t>MALI </a:t>
            </a:r>
            <a:r>
              <a:rPr lang="sl-SI" sz="2400" dirty="0"/>
              <a:t>GAMSI</a:t>
            </a:r>
            <a:r>
              <a:rPr lang="sl-SI" sz="2400" cap="all" dirty="0"/>
              <a:t> SO SPOZNALI KAKO POMEMBNO JE POŠTENO TEKMOVANJE IN KAKO LEPO JE IMETI PRIJATELJE.</a:t>
            </a:r>
            <a:r>
              <a:rPr lang="en-US" sz="2400" dirty="0"/>
              <a:t>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9539" y="416662"/>
            <a:ext cx="5377501" cy="6021660"/>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9</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0493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47139" y="1304016"/>
            <a:ext cx="5166912" cy="4248885"/>
            <a:chOff x="3613404" y="2738574"/>
            <a:chExt cx="4849876" cy="3877618"/>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3404" y="2738574"/>
              <a:ext cx="4849876" cy="3877618"/>
            </a:xfrm>
            <a:prstGeom prst="rect">
              <a:avLst/>
            </a:prstGeom>
          </p:spPr>
        </p:pic>
        <p:sp>
          <p:nvSpPr>
            <p:cNvPr id="7" name="TextBox 6"/>
            <p:cNvSpPr txBox="1"/>
            <p:nvPr/>
          </p:nvSpPr>
          <p:spPr>
            <a:xfrm>
              <a:off x="5468493" y="5852160"/>
              <a:ext cx="1139698" cy="323165"/>
            </a:xfrm>
            <a:prstGeom prst="rect">
              <a:avLst/>
            </a:prstGeom>
            <a:noFill/>
          </p:spPr>
          <p:txBody>
            <a:bodyPr wrap="square" rtlCol="0">
              <a:spAutoFit/>
            </a:bodyPr>
            <a:lstStyle/>
            <a:p>
              <a:pPr algn="ctr"/>
              <a:r>
                <a:rPr lang="sl-SI" sz="1500" b="1" dirty="0" smtClean="0">
                  <a:solidFill>
                    <a:srgbClr val="800000"/>
                  </a:solidFill>
                  <a:latin typeface="Berlin Sans FB Demi" panose="020E0802020502020306" pitchFamily="34" charset="0"/>
                </a:rPr>
                <a:t>DOPINGA</a:t>
              </a:r>
              <a:endParaRPr lang="en-GB" sz="1500" b="1" dirty="0">
                <a:solidFill>
                  <a:srgbClr val="800000"/>
                </a:solidFill>
                <a:latin typeface="Berlin Sans FB Demi" panose="020E0802020502020306" pitchFamily="34" charset="0"/>
              </a:endParaRPr>
            </a:p>
          </p:txBody>
        </p:sp>
      </p:grpSp>
      <p:sp>
        <p:nvSpPr>
          <p:cNvPr id="3" name="TextBox 2"/>
          <p:cNvSpPr txBox="1"/>
          <p:nvPr/>
        </p:nvSpPr>
        <p:spPr>
          <a:xfrm>
            <a:off x="11579629" y="3058160"/>
            <a:ext cx="449811" cy="369332"/>
          </a:xfrm>
          <a:prstGeom prst="rect">
            <a:avLst/>
          </a:prstGeom>
          <a:solidFill>
            <a:srgbClr val="1D647D"/>
          </a:solidFill>
          <a:ln w="79375">
            <a:noFill/>
          </a:ln>
        </p:spPr>
        <p:txBody>
          <a:bodyPr wrap="square" rtlCol="0">
            <a:spAutoFit/>
          </a:bodyPr>
          <a:lstStyle/>
          <a:p>
            <a:pPr algn="ctr"/>
            <a:r>
              <a:rPr lang="sl-SI" dirty="0" smtClean="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10</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Rounded Rectangle 9"/>
          <p:cNvSpPr/>
          <p:nvPr/>
        </p:nvSpPr>
        <p:spPr>
          <a:xfrm>
            <a:off x="847898" y="1014153"/>
            <a:ext cx="5153891" cy="698269"/>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2400" dirty="0" smtClean="0">
                <a:effectLst>
                  <a:outerShdw blurRad="38100" dist="38100" dir="2700000" algn="tl">
                    <a:srgbClr val="000000">
                      <a:alpha val="43137"/>
                    </a:srgbClr>
                  </a:outerShdw>
                </a:effectLst>
                <a:latin typeface="Comic Sans MS" panose="030F0702030302020204" pitchFamily="66" charset="0"/>
              </a:rPr>
              <a:t>KAJ POMENI POŠTEN ŠPORT?</a:t>
            </a:r>
            <a:endParaRPr lang="en-GB" sz="2400" dirty="0">
              <a:effectLst>
                <a:outerShdw blurRad="38100" dist="38100" dir="2700000" algn="tl">
                  <a:srgbClr val="000000">
                    <a:alpha val="43137"/>
                  </a:srgbClr>
                </a:outerShdw>
              </a:effectLst>
              <a:latin typeface="Comic Sans MS" panose="030F0702030302020204" pitchFamily="66" charset="0"/>
            </a:endParaRPr>
          </a:p>
        </p:txBody>
      </p:sp>
      <p:sp>
        <p:nvSpPr>
          <p:cNvPr id="11" name="Rounded Rectangle 10"/>
          <p:cNvSpPr/>
          <p:nvPr/>
        </p:nvSpPr>
        <p:spPr>
          <a:xfrm>
            <a:off x="847898" y="1947949"/>
            <a:ext cx="5153891" cy="5569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VESELJE DO ŠPORTA</a:t>
            </a:r>
            <a:endParaRPr lang="en-GB" sz="2200" dirty="0">
              <a:effectLst>
                <a:outerShdw blurRad="38100" dist="38100" dir="2700000" algn="tl">
                  <a:srgbClr val="000000">
                    <a:alpha val="43137"/>
                  </a:srgbClr>
                </a:outerShdw>
              </a:effectLst>
              <a:latin typeface="Comic Sans MS" panose="030F0702030302020204" pitchFamily="66" charset="0"/>
            </a:endParaRPr>
          </a:p>
        </p:txBody>
      </p:sp>
      <p:sp>
        <p:nvSpPr>
          <p:cNvPr id="12" name="Rounded Rectangle 11"/>
          <p:cNvSpPr/>
          <p:nvPr/>
        </p:nvSpPr>
        <p:spPr>
          <a:xfrm>
            <a:off x="847898" y="2629593"/>
            <a:ext cx="5153891" cy="5569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PRIDNO TRENIRANJE</a:t>
            </a:r>
            <a:endParaRPr lang="en-GB" sz="2200" dirty="0">
              <a:effectLst>
                <a:outerShdw blurRad="38100" dist="38100" dir="2700000" algn="tl">
                  <a:srgbClr val="000000">
                    <a:alpha val="43137"/>
                  </a:srgbClr>
                </a:outerShdw>
              </a:effectLst>
              <a:latin typeface="Comic Sans MS" panose="030F0702030302020204" pitchFamily="66" charset="0"/>
            </a:endParaRPr>
          </a:p>
        </p:txBody>
      </p:sp>
      <p:sp>
        <p:nvSpPr>
          <p:cNvPr id="13" name="Rounded Rectangle 12"/>
          <p:cNvSpPr/>
          <p:nvPr/>
        </p:nvSpPr>
        <p:spPr>
          <a:xfrm>
            <a:off x="847897" y="3311237"/>
            <a:ext cx="5153891" cy="55695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PRIJATELJSTVO</a:t>
            </a:r>
            <a:endParaRPr lang="en-GB" sz="2200" dirty="0">
              <a:effectLst>
                <a:outerShdw blurRad="38100" dist="38100" dir="2700000" algn="tl">
                  <a:srgbClr val="000000">
                    <a:alpha val="43137"/>
                  </a:srgbClr>
                </a:outerShdw>
              </a:effectLst>
              <a:latin typeface="Comic Sans MS" panose="030F0702030302020204" pitchFamily="66" charset="0"/>
            </a:endParaRPr>
          </a:p>
        </p:txBody>
      </p:sp>
      <p:sp>
        <p:nvSpPr>
          <p:cNvPr id="14" name="Rounded Rectangle 13"/>
          <p:cNvSpPr/>
          <p:nvPr/>
        </p:nvSpPr>
        <p:spPr>
          <a:xfrm>
            <a:off x="847897" y="3992881"/>
            <a:ext cx="5153891" cy="5569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SODELOVANJE</a:t>
            </a:r>
            <a:endParaRPr lang="en-GB" sz="2200" dirty="0">
              <a:effectLst>
                <a:outerShdw blurRad="38100" dist="38100" dir="2700000" algn="tl">
                  <a:srgbClr val="000000">
                    <a:alpha val="43137"/>
                  </a:srgbClr>
                </a:outerShdw>
              </a:effectLst>
              <a:latin typeface="Comic Sans MS" panose="030F0702030302020204" pitchFamily="66" charset="0"/>
            </a:endParaRPr>
          </a:p>
        </p:txBody>
      </p:sp>
      <p:sp>
        <p:nvSpPr>
          <p:cNvPr id="15" name="Rounded Rectangle 14"/>
          <p:cNvSpPr/>
          <p:nvPr/>
        </p:nvSpPr>
        <p:spPr>
          <a:xfrm>
            <a:off x="847897" y="4674525"/>
            <a:ext cx="5153891" cy="5569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POŠTENOST</a:t>
            </a:r>
            <a:endParaRPr lang="en-GB" sz="2200" dirty="0">
              <a:effectLst>
                <a:outerShdw blurRad="38100" dist="38100" dir="2700000" algn="tl">
                  <a:srgbClr val="000000">
                    <a:alpha val="43137"/>
                  </a:srgbClr>
                </a:outerShdw>
              </a:effectLst>
              <a:latin typeface="Comic Sans MS" panose="030F0702030302020204" pitchFamily="66" charset="0"/>
            </a:endParaRPr>
          </a:p>
        </p:txBody>
      </p:sp>
      <p:sp>
        <p:nvSpPr>
          <p:cNvPr id="16" name="Rounded Rectangle 15"/>
          <p:cNvSpPr/>
          <p:nvPr/>
        </p:nvSpPr>
        <p:spPr>
          <a:xfrm>
            <a:off x="847896" y="5356169"/>
            <a:ext cx="5153891" cy="55695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sl-SI" sz="2200" dirty="0" smtClean="0">
                <a:effectLst>
                  <a:outerShdw blurRad="38100" dist="38100" dir="2700000" algn="tl">
                    <a:srgbClr val="000000">
                      <a:alpha val="43137"/>
                    </a:srgbClr>
                  </a:outerShdw>
                </a:effectLst>
                <a:latin typeface="Comic Sans MS" panose="030F0702030302020204" pitchFamily="66" charset="0"/>
              </a:rPr>
              <a:t>FAIR PLAY</a:t>
            </a:r>
            <a:endParaRPr lang="en-GB" sz="2200"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2088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7120" y="1493520"/>
            <a:ext cx="5151120" cy="5151120"/>
          </a:xfrm>
          <a:prstGeom prst="rect">
            <a:avLst/>
          </a:prstGeom>
        </p:spPr>
      </p:pic>
      <p:sp>
        <p:nvSpPr>
          <p:cNvPr id="2" name="Title 1"/>
          <p:cNvSpPr>
            <a:spLocks noGrp="1"/>
          </p:cNvSpPr>
          <p:nvPr>
            <p:ph type="ctrTitle"/>
          </p:nvPr>
        </p:nvSpPr>
        <p:spPr>
          <a:xfrm>
            <a:off x="436880" y="776923"/>
            <a:ext cx="11521440" cy="899477"/>
          </a:xfrm>
        </p:spPr>
        <p:txBody>
          <a:bodyPr>
            <a:noAutofit/>
          </a:bodyPr>
          <a:lstStyle/>
          <a:p>
            <a:pPr fontAlgn="base"/>
            <a:r>
              <a:rPr lang="sl-SI" sz="2400" cap="all" dirty="0"/>
              <a:t>GAMSEK MIHA JE OD MALEGA RAD TEKEL. Poln energije in veselja je pretekel vsa bližnja pobočja in visokogorske travnike. NEIZMERNO JE UŽIVAL V TEKU, ZATO SO GA STARŠI VPISALI V MALO ŠOLO GAMSJEGA TEKA. TAM JE ŠELE BILO ZABAVNO! </a:t>
            </a:r>
            <a:r>
              <a:rPr lang="en-GB" sz="2400" dirty="0"/>
              <a:t> </a:t>
            </a:r>
          </a:p>
        </p:txBody>
      </p:sp>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smtClean="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1</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5313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796" y="4335621"/>
            <a:ext cx="5435600" cy="1933099"/>
          </a:xfrm>
        </p:spPr>
        <p:txBody>
          <a:bodyPr>
            <a:noAutofit/>
          </a:bodyPr>
          <a:lstStyle/>
          <a:p>
            <a:pPr fontAlgn="base"/>
            <a:r>
              <a:rPr lang="sl-SI" sz="2400" cap="all" dirty="0"/>
              <a:t>MIHA JE SPOZNAL VELIKO PRIJATELJEV, S KATERIMI SO SE DRUŽILI NA TRENINGIH IN RAVNO TAKO PO NJIH. NEKATERI SO BILI BOLJ SPRETNI V SKAKANJU MED RUŠEVJEM, NEKATERI PA SO BILI ZELO HITRI NA ODPRTIH RAVNICAH. VSI PA SO SE SPODBUJALI MED SEBOJ IN Z NAVDUŠENJEM spoznavali nove tekaške terene IN SE UČILI NOVIH </a:t>
            </a:r>
            <a:r>
              <a:rPr lang="sl-SI" sz="2400" cap="all" dirty="0" smtClean="0"/>
              <a:t>spretnosti.  </a:t>
            </a:r>
            <a:br>
              <a:rPr lang="sl-SI" sz="2400" cap="all" dirty="0" smtClean="0"/>
            </a:br>
            <a:r>
              <a:rPr lang="sl-SI" sz="2400" cap="all" dirty="0"/>
              <a:t/>
            </a:r>
            <a:br>
              <a:rPr lang="sl-SI" sz="2400" cap="all" dirty="0"/>
            </a:br>
            <a:r>
              <a:rPr lang="sl-SI" sz="2400" cap="all" dirty="0" smtClean="0"/>
              <a:t>RADI </a:t>
            </a:r>
            <a:r>
              <a:rPr lang="sl-SI" sz="2400" cap="all" dirty="0"/>
              <a:t>SO TUDI TEKMOVALI IN SO SE VESELILI, KO JE BIL KDO IZMED NJIH ŠE POSEBEJ HITER. TO JIM JE DAJALO DODATNO VOLJO, DA SO ŠE BOLJ REDNO TRENIRALI IN SE SKUPAJ VESELILI VSAKEGA NASLEDNJEGA TRENINGA.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5396" y="381232"/>
            <a:ext cx="5769244" cy="6092520"/>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2</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07531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160" y="3426015"/>
            <a:ext cx="5435600" cy="1933099"/>
          </a:xfrm>
        </p:spPr>
        <p:txBody>
          <a:bodyPr>
            <a:noAutofit/>
          </a:bodyPr>
          <a:lstStyle/>
          <a:p>
            <a:pPr fontAlgn="base"/>
            <a:r>
              <a:rPr lang="sl-SI" sz="2400" cap="all" dirty="0"/>
              <a:t>EDINO GAMSEK TOMAŽ, KI JE BIL SICER POGOSTO NAJHITREJŠI TEKAČ, USPEHOV DRUGIH GAMSOV NI BIL NAJBOLJ VESEL. Vedno je želel biti najboljši in v središču pozornosti. zato je velikokrat zbadal tiste, ki so ga prehiteli in iskal izgovore, zakaj on ni bil najboljši. </a:t>
            </a:r>
            <a:r>
              <a:rPr lang="sl-SI" sz="2400" cap="all" dirty="0" smtClean="0"/>
              <a:t/>
            </a:r>
            <a:br>
              <a:rPr lang="sl-SI" sz="2400" cap="all" dirty="0" smtClean="0"/>
            </a:br>
            <a:r>
              <a:rPr lang="sl-SI" sz="2400" cap="all" dirty="0" smtClean="0"/>
              <a:t/>
            </a:r>
            <a:br>
              <a:rPr lang="sl-SI" sz="2400" cap="all" dirty="0" smtClean="0"/>
            </a:br>
            <a:r>
              <a:rPr lang="sl-SI" sz="2400" cap="all" dirty="0" smtClean="0"/>
              <a:t>OSTALI </a:t>
            </a:r>
            <a:r>
              <a:rPr lang="sl-SI" sz="2400" cap="all" dirty="0"/>
              <a:t>GAMSkI SO SE ŽE NAVADILI NJEGOVEGA OBNAŠANJA IN njegovih pripomb niso več poslušali.</a:t>
            </a:r>
            <a:r>
              <a:rPr lang="sl-SI" sz="2400" dirty="0"/>
              <a:t> KER JE IMEL RAD TEK, JE PAČ BIL DEL SKUPINE.</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2480" y="234299"/>
            <a:ext cx="6004560" cy="6383433"/>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smtClean="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3</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34356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880" y="3439438"/>
            <a:ext cx="5435600" cy="1933099"/>
          </a:xfrm>
        </p:spPr>
        <p:txBody>
          <a:bodyPr>
            <a:noAutofit/>
          </a:bodyPr>
          <a:lstStyle/>
          <a:p>
            <a:pPr fontAlgn="base"/>
            <a:r>
              <a:rPr lang="sl-SI" sz="2400" cap="all" dirty="0"/>
              <a:t>PO VSEH NAPORNIH TRENINGIH IN RAZLIČNIH TEKMOVANJIH JE PRIŠLA NA VRSTO NAJPOMEMBNEJŠA TEKMA LETA. TO JE BILA TEKMA ZA POKAL SEVERNIH POBOČIJ TRIGLAVA! </a:t>
            </a:r>
            <a:r>
              <a:rPr lang="sl-SI" sz="2400" cap="all" dirty="0" smtClean="0"/>
              <a:t/>
            </a:r>
            <a:br>
              <a:rPr lang="sl-SI" sz="2400" cap="all" dirty="0" smtClean="0"/>
            </a:br>
            <a:r>
              <a:rPr lang="sl-SI" sz="2400" cap="all" dirty="0"/>
              <a:t/>
            </a:r>
            <a:br>
              <a:rPr lang="sl-SI" sz="2400" cap="all" dirty="0"/>
            </a:br>
            <a:r>
              <a:rPr lang="sl-SI" sz="2400" cap="all" dirty="0" smtClean="0"/>
              <a:t>Mali </a:t>
            </a:r>
            <a:r>
              <a:rPr lang="sl-SI" sz="2400" cap="all" dirty="0"/>
              <a:t>GAMSI SO komaj čakali to tekmovanje, SAJ JE BILA TO PRVA TAKO POMEMBNA TEKMA. </a:t>
            </a:r>
            <a:r>
              <a:rPr lang="sl-SI" sz="2400" cap="all" dirty="0" smtClean="0"/>
              <a:t/>
            </a:r>
            <a:br>
              <a:rPr lang="sl-SI" sz="2400" cap="all" dirty="0" smtClean="0"/>
            </a:br>
            <a:r>
              <a:rPr lang="sl-SI" sz="2400" cap="all" dirty="0"/>
              <a:t/>
            </a:r>
            <a:br>
              <a:rPr lang="sl-SI" sz="2400" cap="all" dirty="0"/>
            </a:br>
            <a:r>
              <a:rPr lang="sl-SI" sz="2400" cap="all" dirty="0" smtClean="0"/>
              <a:t>Miha </a:t>
            </a:r>
            <a:r>
              <a:rPr lang="sl-SI" sz="2400" cap="all" dirty="0"/>
              <a:t>si je </a:t>
            </a:r>
            <a:r>
              <a:rPr lang="sl-SI" sz="2400" dirty="0"/>
              <a:t>ŽE ZVEČER SKRBNO PRIPRAVIL ŠPORTNO TORBO IN BOLJ SLABO JE SPAL, SAJ JE CELO NOČ RAZMIŠLJAL O TEKMI.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93840" y="371118"/>
            <a:ext cx="5100320" cy="6136640"/>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4</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874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880" y="3439438"/>
            <a:ext cx="5435600" cy="1933099"/>
          </a:xfrm>
        </p:spPr>
        <p:txBody>
          <a:bodyPr>
            <a:noAutofit/>
          </a:bodyPr>
          <a:lstStyle/>
          <a:p>
            <a:pPr fontAlgn="base"/>
            <a:r>
              <a:rPr lang="sl-SI" sz="2400" dirty="0"/>
              <a:t>A KO JE ZJUTRAJ VIDEL SVOJE PRIJATELJE, GA JE MINILA VSA UTRUJENOST IN JE KOMAJ ČAKAL, DA SE VSI SKUPAJ POŽENEJO NA PROGO. </a:t>
            </a:r>
            <a:r>
              <a:rPr lang="sl-SI" sz="2400" dirty="0" smtClean="0"/>
              <a:t/>
            </a:r>
            <a:br>
              <a:rPr lang="sl-SI" sz="2400" dirty="0" smtClean="0"/>
            </a:br>
            <a:r>
              <a:rPr lang="sl-SI" sz="2400" dirty="0"/>
              <a:t/>
            </a:r>
            <a:br>
              <a:rPr lang="sl-SI" sz="2400" dirty="0"/>
            </a:br>
            <a:r>
              <a:rPr lang="en-US" sz="2400" dirty="0" smtClean="0"/>
              <a:t>MIHO </a:t>
            </a:r>
            <a:r>
              <a:rPr lang="en-US" sz="2400" dirty="0"/>
              <a:t>IN DRUGE GAMSKE SO PRIŠLI SPODBUJATI </a:t>
            </a:r>
            <a:r>
              <a:rPr lang="sl-SI" sz="2400" cap="all" dirty="0"/>
              <a:t>TUDI STARŠI, BRATJE IN SESTRE, </a:t>
            </a:r>
            <a:r>
              <a:rPr lang="sl-SI" sz="2400" cap="all" dirty="0" smtClean="0"/>
              <a:t>ostali </a:t>
            </a:r>
            <a:r>
              <a:rPr lang="sl-SI" sz="2400" cap="all" dirty="0"/>
              <a:t>SORODNIKI ter prijatelji. </a:t>
            </a:r>
            <a:r>
              <a:rPr lang="sl-SI" sz="2400" cap="all" dirty="0" smtClean="0"/>
              <a:t/>
            </a:r>
            <a:br>
              <a:rPr lang="sl-SI" sz="2400" cap="all" dirty="0" smtClean="0"/>
            </a:br>
            <a:r>
              <a:rPr lang="sl-SI" sz="2400" cap="all" dirty="0"/>
              <a:t/>
            </a:r>
            <a:br>
              <a:rPr lang="sl-SI" sz="2400" cap="all" dirty="0"/>
            </a:br>
            <a:r>
              <a:rPr lang="sl-SI" sz="2400" cap="all" dirty="0" smtClean="0"/>
              <a:t>MALI </a:t>
            </a:r>
            <a:r>
              <a:rPr lang="sl-SI" sz="2400" cap="all" dirty="0"/>
              <a:t>GAMSI SO IMELI KAR MALO TREME IN TUDI MIHU SO SE NA STARTU ZATRESLE NOGE, a ko so se PO ŽVIŽGU POGNALI V TEK, JE BILO TAKOJ VSE DOBRO.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77984" y="368408"/>
            <a:ext cx="4756482" cy="6118167"/>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5</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5374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883" y="1375361"/>
            <a:ext cx="5435600" cy="3734930"/>
          </a:xfrm>
        </p:spPr>
        <p:txBody>
          <a:bodyPr>
            <a:noAutofit/>
          </a:bodyPr>
          <a:lstStyle/>
          <a:p>
            <a:pPr fontAlgn="base"/>
            <a:r>
              <a:rPr lang="sl-SI" sz="2400" cap="all" dirty="0">
                <a:ea typeface="Calibri" panose="020F0502020204030204" pitchFamily="34" charset="0"/>
                <a:cs typeface="Segoe UI" panose="020B0502040204020203" pitchFamily="34" charset="0"/>
              </a:rPr>
              <a:t>SPRVA SO TEKLI PO RAVNICI IN TOMAŽ JE PREVZEL VODSTVO. KO PA SO PRITEKLI MED RUŠEVJE, SE JE NAJBOLJE ZNAŠEL MIHA IN ŽE PRITEKEL TOMAŽU OB BOK. </a:t>
            </a:r>
            <a:r>
              <a:rPr lang="sl-SI" sz="2400" cap="all" dirty="0" smtClean="0">
                <a:ea typeface="Calibri" panose="020F0502020204030204" pitchFamily="34" charset="0"/>
                <a:cs typeface="Segoe UI" panose="020B0502040204020203" pitchFamily="34" charset="0"/>
              </a:rPr>
              <a:t/>
            </a:r>
            <a:br>
              <a:rPr lang="sl-SI" sz="2400" cap="all" dirty="0" smtClean="0">
                <a:ea typeface="Calibri" panose="020F0502020204030204" pitchFamily="34" charset="0"/>
                <a:cs typeface="Segoe UI" panose="020B0502040204020203" pitchFamily="34" charset="0"/>
              </a:rPr>
            </a:br>
            <a:r>
              <a:rPr lang="sl-SI" sz="2400" cap="all" dirty="0">
                <a:ea typeface="Calibri" panose="020F0502020204030204" pitchFamily="34" charset="0"/>
                <a:cs typeface="Segoe UI" panose="020B0502040204020203" pitchFamily="34" charset="0"/>
              </a:rPr>
              <a:t/>
            </a:r>
            <a:br>
              <a:rPr lang="sl-SI" sz="2400" cap="all" dirty="0">
                <a:ea typeface="Calibri" panose="020F0502020204030204" pitchFamily="34" charset="0"/>
                <a:cs typeface="Segoe UI" panose="020B0502040204020203" pitchFamily="34" charset="0"/>
              </a:rPr>
            </a:br>
            <a:r>
              <a:rPr lang="sl-SI" sz="2400" cap="all" dirty="0" smtClean="0">
                <a:ea typeface="Calibri" panose="020F0502020204030204" pitchFamily="34" charset="0"/>
                <a:cs typeface="Segoe UI" panose="020B0502040204020203" pitchFamily="34" charset="0"/>
              </a:rPr>
              <a:t>TAKRAT </a:t>
            </a:r>
            <a:r>
              <a:rPr lang="sl-SI" sz="2400" cap="all" dirty="0">
                <a:ea typeface="Calibri" panose="020F0502020204030204" pitchFamily="34" charset="0"/>
                <a:cs typeface="Segoe UI" panose="020B0502040204020203" pitchFamily="34" charset="0"/>
              </a:rPr>
              <a:t>PA JE TOMAŽ NAMENOMA SPOTAKNIL MIHO, KI JE GRDO PADEL.</a:t>
            </a:r>
            <a:r>
              <a:rPr lang="sl-SI" sz="2400" dirty="0">
                <a:ea typeface="Calibri" panose="020F0502020204030204" pitchFamily="34" charset="0"/>
              </a:rPr>
              <a:t> </a:t>
            </a:r>
            <a:r>
              <a:rPr lang="sl-SI" sz="2400" dirty="0">
                <a:ea typeface="Calibri" panose="020F0502020204030204" pitchFamily="34" charset="0"/>
                <a:cs typeface="Calibri Light" panose="020F0302020204030204" pitchFamily="34" charset="0"/>
              </a:rPr>
              <a:t>OPRASKAL SI JE ROGOVJE IN JE </a:t>
            </a:r>
            <a:r>
              <a:rPr lang="sl-SI" sz="2400" dirty="0" smtClean="0">
                <a:ea typeface="Calibri" panose="020F0502020204030204" pitchFamily="34" charset="0"/>
                <a:cs typeface="Calibri Light" panose="020F0302020204030204" pitchFamily="34" charset="0"/>
              </a:rPr>
              <a:t>POSTAL</a:t>
            </a:r>
            <a:r>
              <a:rPr lang="sl-SI" sz="2400" dirty="0">
                <a:ea typeface="Calibri" panose="020F0502020204030204" pitchFamily="34" charset="0"/>
                <a:cs typeface="Calibri Light" panose="020F0302020204030204" pitchFamily="34" charset="0"/>
              </a:rPr>
              <a:t> ZELO ŽALOSTEN</a:t>
            </a:r>
            <a:r>
              <a:rPr lang="sl-SI" sz="2400" dirty="0" smtClean="0">
                <a:ea typeface="Calibri" panose="020F0502020204030204" pitchFamily="34" charset="0"/>
                <a:cs typeface="Calibri Light" panose="020F0302020204030204" pitchFamily="34" charset="0"/>
              </a:rPr>
              <a:t>, </a:t>
            </a:r>
            <a:r>
              <a:rPr lang="sl-SI" sz="2400" dirty="0">
                <a:ea typeface="Calibri" panose="020F0502020204030204" pitchFamily="34" charset="0"/>
                <a:cs typeface="Calibri Light" panose="020F0302020204030204" pitchFamily="34" charset="0"/>
              </a:rPr>
              <a:t>TAKO ZARADI BOLEČINE, KOT ZARADI TOMAŽEVEGA </a:t>
            </a:r>
            <a:r>
              <a:rPr lang="sl-SI" sz="2400" dirty="0" smtClean="0">
                <a:ea typeface="Calibri" panose="020F0502020204030204" pitchFamily="34" charset="0"/>
                <a:cs typeface="Calibri Light" panose="020F0302020204030204" pitchFamily="34" charset="0"/>
              </a:rPr>
              <a:t>DEJANJA.</a:t>
            </a:r>
            <a:r>
              <a:rPr lang="sl-SI" sz="2400" cap="all" dirty="0" smtClean="0">
                <a:ea typeface="Calibri" panose="020F0502020204030204" pitchFamily="34" charset="0"/>
                <a:cs typeface="Segoe UI" panose="020B0502040204020203" pitchFamily="34" charset="0"/>
              </a:rPr>
              <a:t>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39849" y="290945"/>
            <a:ext cx="4458278" cy="6267797"/>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6</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92981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257" y="2638895"/>
            <a:ext cx="5435600" cy="3734930"/>
          </a:xfrm>
        </p:spPr>
        <p:txBody>
          <a:bodyPr>
            <a:noAutofit/>
          </a:bodyPr>
          <a:lstStyle/>
          <a:p>
            <a:pPr fontAlgn="base"/>
            <a:r>
              <a:rPr lang="sl-SI" sz="2400" cap="all" dirty="0"/>
              <a:t>TIK ZA NJIMA JE ŽE PRITEKEL PETER, KI SE JE TUDI POTEGOVAL ZE ENO OD MEDALJ. VIDEL JE, KAJ SE JE ZGODILO IN MIHU TAKOJ PRISKOČIL NA POMOČ. POMAGAL MU JE VSTATI IN GA POTOLAŽIL.</a:t>
            </a:r>
            <a:r>
              <a:rPr lang="sl-SI" sz="2400" dirty="0"/>
              <a:t> </a:t>
            </a:r>
            <a:r>
              <a:rPr lang="sl-SI" sz="2400" dirty="0" smtClean="0"/>
              <a:t/>
            </a:r>
            <a:br>
              <a:rPr lang="sl-SI" sz="2400" dirty="0" smtClean="0"/>
            </a:br>
            <a:r>
              <a:rPr lang="sl-SI" sz="2400" dirty="0"/>
              <a:t/>
            </a:r>
            <a:br>
              <a:rPr lang="sl-SI" sz="2400" dirty="0"/>
            </a:br>
            <a:r>
              <a:rPr lang="sl-SI" sz="2400" dirty="0" smtClean="0"/>
              <a:t>MIHU </a:t>
            </a:r>
            <a:r>
              <a:rPr lang="sl-SI" sz="2400" dirty="0"/>
              <a:t>JE PETROVA PRIJAZNOST VRNILA VOLJO, IN S</a:t>
            </a:r>
            <a:r>
              <a:rPr lang="sl-SI" sz="2400" cap="all" dirty="0"/>
              <a:t>KUPAJ STA SE POGNALA PO PROGI PROTI CILJU. PETER JE VZBODBUJAL MIHO, NAJ TEČE NAPREJ, KER IMA VEČ MOČI. MIHA JE RESNIČNO, KLJUB PADCU, SKORAJ SPET DOHITEL TOMAŽA, A PREHITETI GA NI MOGEL VEČ.</a:t>
            </a:r>
            <a:r>
              <a:rPr lang="en-GB" sz="2400" dirty="0"/>
              <a:t> </a:t>
            </a:r>
            <a:r>
              <a:rPr lang="sl-SI" sz="2400" dirty="0" smtClean="0"/>
              <a:t/>
            </a:r>
            <a:br>
              <a:rPr lang="sl-SI" sz="2400" dirty="0" smtClean="0"/>
            </a:br>
            <a:r>
              <a:rPr lang="sl-SI" sz="2400" dirty="0"/>
              <a:t/>
            </a:r>
            <a:br>
              <a:rPr lang="sl-SI" sz="2400" dirty="0"/>
            </a:br>
            <a:r>
              <a:rPr lang="en-GB" sz="2400" dirty="0" smtClean="0"/>
              <a:t>TAKO </a:t>
            </a:r>
            <a:r>
              <a:rPr lang="en-GB" sz="2400" dirty="0"/>
              <a:t>JE TOMAŽ PRVI PRITEKEL V CILJ, MIHA ZA NJIM IN PETER KOT TRETJI.</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53738" y="376721"/>
            <a:ext cx="5221901" cy="6101541"/>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7</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087127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883" y="1989568"/>
            <a:ext cx="5435600" cy="3734930"/>
          </a:xfrm>
        </p:spPr>
        <p:txBody>
          <a:bodyPr>
            <a:noAutofit/>
          </a:bodyPr>
          <a:lstStyle/>
          <a:p>
            <a:pPr fontAlgn="base"/>
            <a:r>
              <a:rPr lang="sl-SI" sz="2400" cap="all" dirty="0"/>
              <a:t>SODNIK JE ZAPISKAL IN K SEBI POKLICAL TOMAŽA. RAZVELJAVIL JE NJEGOV REZULTAT ZARADI NEŠPORTNEGA VEDENJA, SAJ JE DOBRO VIDEL, KAJ JE NAREDIL MED TEKOM. </a:t>
            </a:r>
            <a:r>
              <a:rPr lang="sl-SI" sz="2400" cap="all" dirty="0" smtClean="0"/>
              <a:t/>
            </a:r>
            <a:br>
              <a:rPr lang="sl-SI" sz="2400" cap="all" dirty="0" smtClean="0"/>
            </a:br>
            <a:r>
              <a:rPr lang="sl-SI" sz="2400" cap="all" dirty="0"/>
              <a:t/>
            </a:r>
            <a:br>
              <a:rPr lang="sl-SI" sz="2400" cap="all" dirty="0"/>
            </a:br>
            <a:r>
              <a:rPr lang="sl-SI" sz="2400" cap="all" dirty="0" smtClean="0"/>
              <a:t>TAKO </a:t>
            </a:r>
            <a:r>
              <a:rPr lang="sl-SI" sz="2400" cap="all" dirty="0"/>
              <a:t>JE MIHA OSVOJIL ZLATO MEDALJO, PETER SREBRNO, TRETJA PA JE BILA gamsinja SANJA. POTEM PA JE SODNIK RAZGLASIL, DA PETRU PODELJUJE POSEBNO ZLATO MEDALJO. TO SI JE ZASLUŽIL Z IZREDNIM ŠPORTNIM VEDENJEM, KER JE TAKO NESEBIČNO POMAGAL MIHU.</a:t>
            </a:r>
            <a:r>
              <a:rPr lang="sl-SI" sz="2400" dirty="0"/>
              <a:t> </a:t>
            </a:r>
            <a:endParaRPr lang="en-GB"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1746" y="259588"/>
            <a:ext cx="5110362" cy="6197364"/>
          </a:xfrm>
          <a:prstGeom prst="rect">
            <a:avLst/>
          </a:prstGeom>
        </p:spPr>
      </p:pic>
      <p:sp>
        <p:nvSpPr>
          <p:cNvPr id="3" name="TextBox 2"/>
          <p:cNvSpPr txBox="1"/>
          <p:nvPr/>
        </p:nvSpPr>
        <p:spPr>
          <a:xfrm>
            <a:off x="11724640" y="3058160"/>
            <a:ext cx="304800" cy="369332"/>
          </a:xfrm>
          <a:prstGeom prst="rect">
            <a:avLst/>
          </a:prstGeom>
          <a:solidFill>
            <a:srgbClr val="1D647D"/>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8</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87966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120</Words>
  <Application>Microsoft Office PowerPoint</Application>
  <PresentationFormat>Širokozaslonsko</PresentationFormat>
  <Paragraphs>32</Paragraphs>
  <Slides>11</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11</vt:i4>
      </vt:variant>
    </vt:vector>
  </HeadingPairs>
  <TitlesOfParts>
    <vt:vector size="19" baseType="lpstr">
      <vt:lpstr>Arial</vt:lpstr>
      <vt:lpstr>Arial Narrow</vt:lpstr>
      <vt:lpstr>Berlin Sans FB Demi</vt:lpstr>
      <vt:lpstr>Calibri</vt:lpstr>
      <vt:lpstr>Calibri Light</vt:lpstr>
      <vt:lpstr>Comic Sans MS</vt:lpstr>
      <vt:lpstr>Segoe UI</vt:lpstr>
      <vt:lpstr>Office Theme</vt:lpstr>
      <vt:lpstr>KNJIGA O POŠTENEM ŠPORTU</vt:lpstr>
      <vt:lpstr>GAMSEK MIHA JE OD MALEGA RAD TEKEL. Poln energije in veselja je pretekel vsa bližnja pobočja in visokogorske travnike. NEIZMERNO JE UŽIVAL V TEKU, ZATO SO GA STARŠI VPISALI V MALO ŠOLO GAMSJEGA TEKA. TAM JE ŠELE BILO ZABAVNO!  </vt:lpstr>
      <vt:lpstr>MIHA JE SPOZNAL VELIKO PRIJATELJEV, S KATERIMI SO SE DRUŽILI NA TRENINGIH IN RAVNO TAKO PO NJIH. NEKATERI SO BILI BOLJ SPRETNI V SKAKANJU MED RUŠEVJEM, NEKATERI PA SO BILI ZELO HITRI NA ODPRTIH RAVNICAH. VSI PA SO SE SPODBUJALI MED SEBOJ IN Z NAVDUŠENJEM spoznavali nove tekaške terene IN SE UČILI NOVIH spretnosti.    RADI SO TUDI TEKMOVALI IN SO SE VESELILI, KO JE BIL KDO IZMED NJIH ŠE POSEBEJ HITER. TO JIM JE DAJALO DODATNO VOLJO, DA SO ŠE BOLJ REDNO TRENIRALI IN SE SKUPAJ VESELILI VSAKEGA NASLEDNJEGA TRENINGA. </vt:lpstr>
      <vt:lpstr>EDINO GAMSEK TOMAŽ, KI JE BIL SICER POGOSTO NAJHITREJŠI TEKAČ, USPEHOV DRUGIH GAMSOV NI BIL NAJBOLJ VESEL. Vedno je želel biti najboljši in v središču pozornosti. zato je velikokrat zbadal tiste, ki so ga prehiteli in iskal izgovore, zakaj on ni bil najboljši.   OSTALI GAMSkI SO SE ŽE NAVADILI NJEGOVEGA OBNAŠANJA IN njegovih pripomb niso več poslušali. KER JE IMEL RAD TEK, JE PAČ BIL DEL SKUPINE.</vt:lpstr>
      <vt:lpstr>PO VSEH NAPORNIH TRENINGIH IN RAZLIČNIH TEKMOVANJIH JE PRIŠLA NA VRSTO NAJPOMEMBNEJŠA TEKMA LETA. TO JE BILA TEKMA ZA POKAL SEVERNIH POBOČIJ TRIGLAVA!   Mali GAMSI SO komaj čakali to tekmovanje, SAJ JE BILA TO PRVA TAKO POMEMBNA TEKMA.   Miha si je ŽE ZVEČER SKRBNO PRIPRAVIL ŠPORTNO TORBO IN BOLJ SLABO JE SPAL, SAJ JE CELO NOČ RAZMIŠLJAL O TEKMI. </vt:lpstr>
      <vt:lpstr>A KO JE ZJUTRAJ VIDEL SVOJE PRIJATELJE, GA JE MINILA VSA UTRUJENOST IN JE KOMAJ ČAKAL, DA SE VSI SKUPAJ POŽENEJO NA PROGO.   MIHO IN DRUGE GAMSKE SO PRIŠLI SPODBUJATI TUDI STARŠI, BRATJE IN SESTRE, ostali SORODNIKI ter prijatelji.   MALI GAMSI SO IMELI KAR MALO TREME IN TUDI MIHU SO SE NA STARTU ZATRESLE NOGE, a ko so se PO ŽVIŽGU POGNALI V TEK, JE BILO TAKOJ VSE DOBRO. </vt:lpstr>
      <vt:lpstr>SPRVA SO TEKLI PO RAVNICI IN TOMAŽ JE PREVZEL VODSTVO. KO PA SO PRITEKLI MED RUŠEVJE, SE JE NAJBOLJE ZNAŠEL MIHA IN ŽE PRITEKEL TOMAŽU OB BOK.   TAKRAT PA JE TOMAŽ NAMENOMA SPOTAKNIL MIHO, KI JE GRDO PADEL. OPRASKAL SI JE ROGOVJE IN JE POSTAL ZELO ŽALOSTEN, TAKO ZARADI BOLEČINE, KOT ZARADI TOMAŽEVEGA DEJANJA. </vt:lpstr>
      <vt:lpstr>TIK ZA NJIMA JE ŽE PRITEKEL PETER, KI SE JE TUDI POTEGOVAL ZE ENO OD MEDALJ. VIDEL JE, KAJ SE JE ZGODILO IN MIHU TAKOJ PRISKOČIL NA POMOČ. POMAGAL MU JE VSTATI IN GA POTOLAŽIL.   MIHU JE PETROVA PRIJAZNOST VRNILA VOLJO, IN SKUPAJ STA SE POGNALA PO PROGI PROTI CILJU. PETER JE VZBODBUJAL MIHO, NAJ TEČE NAPREJ, KER IMA VEČ MOČI. MIHA JE RESNIČNO, KLJUB PADCU, SKORAJ SPET DOHITEL TOMAŽA, A PREHITETI GA NI MOGEL VEČ.   TAKO JE TOMAŽ PRVI PRITEKEL V CILJ, MIHA ZA NJIM IN PETER KOT TRETJI.</vt:lpstr>
      <vt:lpstr>SODNIK JE ZAPISKAL IN K SEBI POKLICAL TOMAŽA. RAZVELJAVIL JE NJEGOV REZULTAT ZARADI NEŠPORTNEGA VEDENJA, SAJ JE DOBRO VIDEL, KAJ JE NAREDIL MED TEKOM.   TAKO JE MIHA OSVOJIL ZLATO MEDALJO, PETER SREBRNO, TRETJA PA JE BILA gamsinja SANJA. POTEM PA JE SODNIK RAZGLASIL, DA PETRU PODELJUJE POSEBNO ZLATO MEDALJO. TO SI JE ZASLUŽIL Z IZREDNIM ŠPORTNIM VEDENJEM, KER JE TAKO NESEBIČNO POMAGAL MIHU. </vt:lpstr>
      <vt:lpstr>MALI GAMSI SO SE VESELILI USPEHOV IN PRVIH IZKUŠENJ NA VELIKI TEKMI.   GAMSEK MIHA JE BIL PRESREČEN, DA JE POLEG ZLATE MEDALJE DOBIL ŠE VELIKO VEČJE DARILO - NOVEGA PRIJATELJA, GAMSKA PETRA. OD TEDAJ NAPREJ STA SE VEDNO SKUPAJ PODILA PO VISOKOGORSKIH PAŠNIKIH,  MED RUŠEVJEM IN PO SKALNATIH POBOČJIH.   TOMAŽA, KI SE JE ŠE VEDNO UKVARJAL S TEKOM, PA SO SE OSTALI GAMSKI BOLJ IZOGIBALI IN SE NISO ŽELELI DRUŽIT Z NJIM.   MALI GAMSI SO SPOZNALI KAKO POMEMBNO JE POŠTENO TEKMOVANJE IN KAKO LEPO JE IMETI PRIJATELJE.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Fks vja v-kja v-a –kda –a</dc:title>
  <dc:creator>Nina Makuc</dc:creator>
  <cp:lastModifiedBy>Uporabnik sistema Windows</cp:lastModifiedBy>
  <cp:revision>11</cp:revision>
  <dcterms:created xsi:type="dcterms:W3CDTF">2018-03-14T09:54:40Z</dcterms:created>
  <dcterms:modified xsi:type="dcterms:W3CDTF">2020-03-28T20:13:36Z</dcterms:modified>
</cp:coreProperties>
</file>